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79" r:id="rId2"/>
    <p:sldId id="376" r:id="rId3"/>
    <p:sldId id="377" r:id="rId4"/>
    <p:sldId id="378" r:id="rId5"/>
    <p:sldId id="324" r:id="rId6"/>
    <p:sldId id="325" r:id="rId7"/>
    <p:sldId id="408" r:id="rId8"/>
    <p:sldId id="326" r:id="rId9"/>
    <p:sldId id="394" r:id="rId10"/>
    <p:sldId id="329" r:id="rId11"/>
    <p:sldId id="319" r:id="rId12"/>
    <p:sldId id="439" r:id="rId13"/>
    <p:sldId id="389" r:id="rId14"/>
    <p:sldId id="440" r:id="rId15"/>
    <p:sldId id="441" r:id="rId16"/>
    <p:sldId id="393" r:id="rId17"/>
    <p:sldId id="442" r:id="rId18"/>
    <p:sldId id="445" r:id="rId19"/>
    <p:sldId id="443" r:id="rId20"/>
    <p:sldId id="444" r:id="rId21"/>
    <p:sldId id="429" r:id="rId22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16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74224F8-7AD1-9D41-ABBF-D8E7CFF36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8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F7EA3ED1-45A2-FB49-8358-2054BD6ED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80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09EFB42-204C-804C-837C-CACD4102D9CE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7BA256-B262-5F4E-9090-82D8231A5FE1}" type="datetime1">
              <a:rPr lang="en-US" sz="1300"/>
              <a:pPr/>
              <a:t>1/15/13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A34B38-FA51-074C-A8D8-1C646EBDDA90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6FB515-B8BC-2A40-9ABD-64D26AEB1AC1}" type="datetime1">
              <a:rPr lang="en-US" sz="1300"/>
              <a:pPr/>
              <a:t>1/15/13</a:t>
            </a:fld>
            <a:endParaRPr lang="en-US" sz="1300"/>
          </a:p>
        </p:txBody>
      </p:sp>
      <p:sp>
        <p:nvSpPr>
          <p:cNvPr id="3277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3DC17D-3690-1243-90B4-EC8F1285A5F5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3277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578D0D-1406-5140-9466-4594076E183D}" type="slidenum">
              <a:rPr lang="en-US" sz="1300"/>
              <a:pPr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D42E9C-0899-AF41-B00E-C52AA360CF81}" type="datetime1">
              <a:rPr lang="en-US" sz="1300"/>
              <a:pPr/>
              <a:t>1/15/13</a:t>
            </a:fld>
            <a:endParaRPr lang="en-US" sz="1300"/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C7C0A1-6E30-BA43-9C84-15524B92E4FD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4198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477B-D2EA-8941-80C1-C7352661C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59887-AE6A-1942-A432-35C5C1018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0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ADC07-59FD-234B-817D-5428E2688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28FD3-2EE3-7E42-8CE4-8C6676C10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4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CD392-AA87-F04D-AC41-335BE38B2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3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0B8FF-AE85-C246-9DC4-93A52995F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6812F-1B9D-ED4D-9CA7-CF95DA8C1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BFAA-2750-CD46-B05B-E9A614513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934A1-5BAC-1549-97E1-C132234EE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3C0C3-8A11-7241-BA2A-CE58DF067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9BA52-AC0F-A448-A5BD-12C07ADA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1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A7AA0-FF0F-F14F-9DB0-E6ABC403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6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93C0E-731C-AD44-AC41-61AB99889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1C8D2784-C7CD-F947-B1C7-933057A04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sz="6000">
                <a:latin typeface="Comic Sans MS" charset="0"/>
                <a:ea typeface="ＭＳ Ｐゴシック" charset="0"/>
                <a:cs typeface="ＭＳ Ｐゴシック" charset="0"/>
              </a:rPr>
              <a:t>Weather vs Climate</a:t>
            </a:r>
            <a:br>
              <a:rPr lang="en-US" sz="6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If you don</a:t>
            </a:r>
            <a:r>
              <a:rPr lang="ja-JP" altLang="en-US" sz="48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800">
                <a:latin typeface="Comic Sans MS" charset="0"/>
                <a:ea typeface="ＭＳ Ｐゴシック" charset="0"/>
                <a:cs typeface="ＭＳ Ｐゴシック" charset="0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weather</a:t>
            </a:r>
            <a:r>
              <a:rPr lang="en-US" altLang="ja-JP" sz="4800">
                <a:latin typeface="Comic Sans MS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Comic Sans MS" charset="0"/>
                <a:ea typeface="ＭＳ Ｐゴシック" charset="0"/>
              </a:rPr>
              <a:t> Wait five minutes!</a:t>
            </a:r>
          </a:p>
          <a:p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If you don</a:t>
            </a:r>
            <a:r>
              <a:rPr lang="ja-JP" altLang="en-US" sz="48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800">
                <a:latin typeface="Comic Sans MS" charset="0"/>
                <a:ea typeface="ＭＳ Ｐゴシック" charset="0"/>
                <a:cs typeface="ＭＳ Ｐゴシック" charset="0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climate</a:t>
            </a:r>
            <a:r>
              <a:rPr lang="en-US" altLang="ja-JP" sz="4800">
                <a:latin typeface="Comic Sans MS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/>
            <a:r>
              <a:rPr lang="en-US" sz="4400" i="1">
                <a:latin typeface="Comic Sans MS" charset="0"/>
                <a:ea typeface="ＭＳ Ｐゴシック" charset="0"/>
              </a:rPr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Land</a:t>
            </a: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 vs ocean!</a:t>
            </a:r>
            <a:endParaRPr lang="en-US">
              <a:cs typeface="Comic Sans MS" charset="0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North</a:t>
            </a: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 vs South</a:t>
            </a:r>
            <a:endParaRPr lang="en-US">
              <a:latin typeface="ＭＳ Ｐゴシック" charset="0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Global mean </a:t>
            </a:r>
            <a:r>
              <a:rPr lang="en-US">
                <a:latin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sym typeface="ＭＳ Ｐゴシック" charset="0"/>
              </a:rPr>
            </a:b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North American</a:t>
            </a: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>
                <a:latin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sym typeface="ＭＳ Ｐゴシック" charset="0"/>
              </a:rPr>
            </a:b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warming of 3º to 6º C</a:t>
            </a:r>
            <a:endParaRPr lang="en-US">
              <a:cs typeface="Comic Sans MS" charset="0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Comic Sans MS" charset="0"/>
                <a:cs typeface="Comic Sans MS" charset="0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= 5º to 11º F</a:t>
            </a:r>
            <a:endParaRPr lang="en-US">
              <a:cs typeface="Comic Sans MS" charset="0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Arctic warming of </a:t>
            </a:r>
            <a:r>
              <a:rPr lang="en-US">
                <a:latin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sym typeface="ＭＳ Ｐゴシック" charset="0"/>
              </a:rPr>
            </a:br>
            <a:r>
              <a:rPr lang="en-US">
                <a:latin typeface="Comic Sans MS" charset="0"/>
                <a:cs typeface="Comic Sans MS" charset="0"/>
                <a:sym typeface="Comic Sans MS" charset="0"/>
              </a:rPr>
              <a:t>8º to 14º F</a:t>
            </a:r>
          </a:p>
        </p:txBody>
      </p:sp>
      <p:pic>
        <p:nvPicPr>
          <p:cNvPr id="3379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3797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3798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3799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sym typeface="Times New Roman" charset="0"/>
              </a:rPr>
              <a:t>	Rainfall?    		Agriculture? </a:t>
            </a:r>
            <a:r>
              <a:rPr lang="en-US">
                <a:latin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sym typeface="ＭＳ Ｐゴシック" charset="0"/>
              </a:rPr>
            </a:br>
            <a:r>
              <a:rPr lang="en-US" i="1">
                <a:cs typeface="Times New Roman" charset="0"/>
                <a:sym typeface="Times New Roman" charset="0"/>
              </a:rPr>
              <a:t>Water supply?            Ski industry?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59436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4829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31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4833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4834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4835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4832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>
                <a:latin typeface="Comic Sans MS" charset="0"/>
                <a:ea typeface="ＭＳ Ｐゴシック" charset="0"/>
                <a:cs typeface="ＭＳ Ｐゴシック" charset="0"/>
              </a:rPr>
              <a:t>Where </a:t>
            </a:r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4823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4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825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4822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25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Comic Sans MS" charset="0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Comic Sans MS" charset="0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Comic Sans MS" charset="0"/>
              </a:rPr>
              <a:t>”</a:t>
            </a:r>
            <a:endParaRPr lang="en-US" sz="3600" b="1">
              <a:solidFill>
                <a:schemeClr val="accent2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>
                <a:latin typeface="Comic Sans MS" charset="0"/>
                <a:ea typeface="ＭＳ Ｐゴシック" charset="0"/>
                <a:cs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72200" y="855663"/>
            <a:ext cx="28956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Much of the region already receives only </a:t>
            </a:r>
            <a:r>
              <a:rPr lang="en-US">
                <a:solidFill>
                  <a:srgbClr val="FF0000"/>
                </a:solidFill>
              </a:rPr>
              <a:t>marginal precipitation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Just enough snow </a:t>
            </a:r>
            <a:r>
              <a:rPr lang="en-US"/>
              <a:t>to support forests and reservoirs </a:t>
            </a:r>
            <a:endParaRPr lang="en-US" b="1">
              <a:solidFill>
                <a:srgbClr val="FF0000"/>
              </a:solidFill>
            </a:endParaRPr>
          </a:p>
          <a:p>
            <a:pPr eaLnBrk="1" hangingPunct="1"/>
            <a:endParaRPr lang="en-US"/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Just enough irrigation </a:t>
            </a:r>
            <a:r>
              <a:rPr lang="en-US"/>
              <a:t>water to support farming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Just enough </a:t>
            </a:r>
            <a:r>
              <a:rPr lang="en-US">
                <a:solidFill>
                  <a:srgbClr val="FF0000"/>
                </a:solidFill>
              </a:rPr>
              <a:t>water to support 5.1 million people</a:t>
            </a:r>
          </a:p>
          <a:p>
            <a:pPr eaLnBrk="1" hangingPunct="1"/>
            <a:endParaRPr lang="en-US"/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172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5600" y="-8839200"/>
            <a:ext cx="32715200" cy="245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Ski Industry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01100" cy="8477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015288" cy="5426075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3" descr="2016691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mountain_pine_beetle-520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5"/>
            <a:ext cx="38100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pine-beetl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44069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648200" y="1524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Mountain Pine Beetle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TICC-rocky-mountain-trees-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Insect Pests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35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Wildfire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forest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4800600" cy="1905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FF00"/>
                </a:solidFill>
              </a:rPr>
              <a:t>Western US Wildfires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7107" name="Picture 3" descr="dreamstime_3821262-forest fire.jpg"/>
          <p:cNvSpPr>
            <a:spLocks noChangeAspect="1"/>
          </p:cNvSpPr>
          <p:nvPr/>
        </p:nvSpPr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276600"/>
            <a:ext cx="45577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52400"/>
            <a:ext cx="45466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wildfire-california-istock_463x3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4810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drm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0"/>
            <a:ext cx="880427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1900"/>
          </a:xfrm>
        </p:spPr>
        <p:txBody>
          <a:bodyPr rIns="132080"/>
          <a:lstStyle/>
          <a:p>
            <a:pPr>
              <a:defRPr/>
            </a:pPr>
            <a: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Know </a:t>
            </a:r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Sure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7838" y="1371600"/>
            <a:ext cx="7950200" cy="5486400"/>
          </a:xfrm>
        </p:spPr>
        <p:txBody>
          <a:bodyPr rIns="132080"/>
          <a:lstStyle/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molecules absorb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&amp; re-emit thermal radiation (John Tyndall, 1863)</a:t>
            </a: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Each doubling of the number of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molecules would add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 W m</a:t>
            </a:r>
            <a:r>
              <a:rPr lang="en-US" baseline="32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to the Earth 24/7 (Svante Arrhenius, 1896)</a:t>
            </a: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China and India industrialize with coal,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will approach 400% preindustrial by 2100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(so 8 Watts, not 4, on each sq m)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Additional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will continue adding heat to Earth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thousands of years</a:t>
            </a: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879734"/>
            <a:ext cx="8839200" cy="533400"/>
          </a:xfrm>
        </p:spPr>
        <p:txBody>
          <a:bodyPr/>
          <a:lstStyle/>
          <a:p>
            <a:pPr>
              <a:defRPr/>
            </a:pPr>
            <a:r>
              <a:rPr lang="en-US" i="1" dirty="0">
                <a:latin typeface="Comic Sans MS" charset="0"/>
                <a:ea typeface="ＭＳ Ｐゴシック" charset="0"/>
                <a:cs typeface="ＭＳ Ｐゴシック" charset="0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596900" y="1561952"/>
            <a:ext cx="7772400" cy="5257800"/>
          </a:xfrm>
        </p:spPr>
        <p:txBody>
          <a:bodyPr/>
          <a:lstStyle/>
          <a:p>
            <a:r>
              <a:rPr lang="en-US" b="1" dirty="0">
                <a:latin typeface="Comic Sans MS" charset="0"/>
                <a:ea typeface="ＭＳ Ｐゴシック" charset="0"/>
                <a:cs typeface="ＭＳ Ｐゴシック" charset="0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where you live</a:t>
            </a:r>
            <a:r>
              <a:rPr lang="en-US" b="1" dirty="0">
                <a:latin typeface="Comic Sans MS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/>
            <a:r>
              <a:rPr lang="en-US" dirty="0">
                <a:latin typeface="Comic Sans MS" charset="0"/>
                <a:ea typeface="ＭＳ Ｐゴシック" charset="0"/>
              </a:rPr>
              <a:t>Latitude!</a:t>
            </a:r>
          </a:p>
          <a:p>
            <a:pPr lvl="1"/>
            <a:r>
              <a:rPr lang="en-US" dirty="0">
                <a:latin typeface="Comic Sans MS" charset="0"/>
                <a:ea typeface="ＭＳ Ｐゴシック" charset="0"/>
              </a:rPr>
              <a:t>Altitude (mountains </a:t>
            </a:r>
            <a:r>
              <a:rPr lang="en-US" dirty="0" err="1">
                <a:latin typeface="Comic Sans MS" charset="0"/>
                <a:ea typeface="ＭＳ Ｐゴシック" charset="0"/>
              </a:rPr>
              <a:t>vs</a:t>
            </a:r>
            <a:r>
              <a:rPr lang="en-US" dirty="0">
                <a:latin typeface="Comic Sans MS" charset="0"/>
                <a:ea typeface="ＭＳ Ｐゴシック" charset="0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Comic Sans MS" charset="0"/>
                <a:ea typeface="ＭＳ Ｐゴシック" charset="0"/>
              </a:rPr>
              <a:t>What</a:t>
            </a:r>
            <a:r>
              <a:rPr lang="ja-JP" altLang="en-US" dirty="0">
                <a:latin typeface="Comic Sans MS" charset="0"/>
                <a:ea typeface="ＭＳ Ｐゴシック" charset="0"/>
              </a:rPr>
              <a:t>’</a:t>
            </a:r>
            <a:r>
              <a:rPr lang="en-US" altLang="ja-JP" dirty="0">
                <a:latin typeface="Comic Sans MS" charset="0"/>
                <a:ea typeface="ＭＳ Ｐゴシック" charset="0"/>
              </a:rPr>
              <a:t>s upwind (ocean </a:t>
            </a:r>
            <a:r>
              <a:rPr lang="en-US" altLang="ja-JP" dirty="0" err="1">
                <a:latin typeface="Comic Sans MS" charset="0"/>
                <a:ea typeface="ＭＳ Ｐゴシック" charset="0"/>
              </a:rPr>
              <a:t>vs</a:t>
            </a:r>
            <a:r>
              <a:rPr lang="en-US" altLang="ja-JP" dirty="0">
                <a:latin typeface="Comic Sans MS" charset="0"/>
                <a:ea typeface="ＭＳ Ｐゴシック" charset="0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Comic Sans MS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We can </a:t>
            </a:r>
            <a:r>
              <a:rPr lang="en-US" i="1" dirty="0">
                <a:latin typeface="Comic Sans MS" charset="0"/>
                <a:ea typeface="ＭＳ Ｐゴシック" charset="0"/>
                <a:cs typeface="ＭＳ Ｐゴシック" charset="0"/>
              </a:rPr>
              <a:t>predict that Miami is warmer than Minneapolis 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same reasons 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762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Climate is Place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2451100"/>
          </a:xfrm>
        </p:spPr>
        <p:txBody>
          <a:bodyPr rIns="132080"/>
          <a:lstStyle/>
          <a:p>
            <a:pPr>
              <a:defRPr/>
            </a:pPr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We’re </a:t>
            </a:r>
            <a:b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So Sure About</a:t>
            </a:r>
            <a:endParaRPr lang="en-US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628900"/>
            <a:ext cx="8534400" cy="3771900"/>
          </a:xfrm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When and precisely how</a:t>
            </a:r>
            <a:r>
              <a:rPr lang="en-US" sz="36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the climate will change, especially locally</a:t>
            </a:r>
          </a:p>
          <a:p>
            <a:pPr>
              <a:buClr>
                <a:srgbClr val="000000"/>
              </a:buClr>
            </a:pP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The economic, political, and social </a:t>
            </a: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consequences</a:t>
            </a: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 of these changes</a:t>
            </a:r>
          </a:p>
          <a:p>
            <a:pPr>
              <a:buClr>
                <a:srgbClr val="000000"/>
              </a:buClr>
            </a:pP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What to do </a:t>
            </a: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about all of this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6063" y="803275"/>
            <a:ext cx="8205787" cy="605472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>
                <a:latin typeface="Comic Sans MS" charset="0"/>
                <a:ea typeface="ＭＳ Ｐゴシック" charset="0"/>
                <a:cs typeface="ＭＳ Ｐゴシック" charset="0"/>
              </a:rPr>
              <a:t>Some people think:  </a:t>
            </a:r>
          </a:p>
          <a:p>
            <a:pPr marL="782638" lvl="1" indent="-284163" eaLnBrk="1" hangingPunct="1"/>
            <a:r>
              <a:rPr lang="ja-JP" alt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Our modern lifestyle is only possible because of the subsidy of cheap fossil fuel. When we stop burning coal we</a:t>
            </a:r>
            <a:r>
              <a:rPr lang="ja-JP" alt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’</a:t>
            </a:r>
            <a:r>
              <a:rPr lang="en-US" altLang="ja-JP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ll freeze in the dark!</a:t>
            </a:r>
            <a:r>
              <a:rPr lang="ja-JP" alt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endParaRPr lang="en-US" altLang="ja-JP" sz="3100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3100">
                <a:latin typeface="Comic Sans MS" charset="0"/>
                <a:ea typeface="ＭＳ Ｐゴシック" charset="0"/>
                <a:cs typeface="ＭＳ Ｐゴシック" charset="0"/>
              </a:rPr>
              <a:t>I prefer:</a:t>
            </a:r>
          </a:p>
          <a:p>
            <a:pPr marL="782638" lvl="1" indent="-284163" eaLnBrk="1" hangingPunct="1"/>
            <a:r>
              <a:rPr lang="ja-JP" alt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Our well-being depends on creativity and hard work. Before we run out of oil, we</a:t>
            </a:r>
            <a:r>
              <a:rPr 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’</a:t>
            </a:r>
            <a:r>
              <a:rPr lang="en-US" altLang="ja-JP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ll invent energy technologies for the 21</a:t>
            </a:r>
            <a:r>
              <a:rPr lang="en-US" altLang="ja-JP" sz="3100" baseline="31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st</a:t>
            </a:r>
            <a:r>
              <a:rPr lang="en-US" altLang="ja-JP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Century. </a:t>
            </a:r>
          </a:p>
          <a:p>
            <a:pPr marL="782638" lvl="1" indent="-284163" eaLnBrk="1" hangingPunct="1"/>
            <a:r>
              <a:rPr lang="en-US" sz="3500" b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Our future is bright.</a:t>
            </a:r>
            <a:r>
              <a:rPr lang="ja-JP" altLang="en-US" sz="31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endParaRPr lang="en-US" sz="3100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Day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is warmer than </a:t>
            </a:r>
            <a:r>
              <a:rPr lang="en-US">
                <a:solidFill>
                  <a:srgbClr val="172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night</a:t>
            </a:r>
          </a:p>
          <a:p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Summer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is warmer than </a:t>
            </a:r>
            <a:r>
              <a:rPr lang="en-US">
                <a:solidFill>
                  <a:srgbClr val="172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winter</a:t>
            </a:r>
          </a:p>
          <a:p>
            <a:r>
              <a:rPr lang="en-US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Miami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is warmer than </a:t>
            </a:r>
            <a:r>
              <a:rPr lang="en-US">
                <a:solidFill>
                  <a:srgbClr val="1726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Minneapolis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>
                <a:latin typeface="Comic Sans MS" charset="0"/>
                <a:ea typeface="ＭＳ Ｐゴシック" charset="0"/>
                <a:cs typeface="ＭＳ Ｐゴシック" charset="0"/>
              </a:rPr>
              <a:t>Heat Budgets</a:t>
            </a:r>
          </a:p>
        </p:txBody>
      </p:sp>
      <p:grpSp>
        <p:nvGrpSpPr>
          <p:cNvPr id="23554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355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56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566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>
                <a:latin typeface="Comic Sans MS" charset="0"/>
                <a:ea typeface="ＭＳ Ｐゴシック" charset="0"/>
                <a:cs typeface="ＭＳ Ｐゴシック" charset="0"/>
              </a:rPr>
              <a:t>Dancing Molecules and Heat Rays!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Nearly all of the air is made of oxygen (O</a:t>
            </a:r>
            <a:r>
              <a:rPr lang="en-US" baseline="-20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) and nitrogen (N</a:t>
            </a:r>
            <a:r>
              <a:rPr lang="en-US" baseline="-20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) in which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two atoms of the same element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share electrons</a:t>
            </a:r>
            <a: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</a:br>
            <a:endParaRPr lang="en-US">
              <a:latin typeface="ＭＳ Ｐゴシック" charset="0"/>
              <a:ea typeface="ＭＳ Ｐゴシック" charset="0"/>
              <a:cs typeface="ＭＳ Ｐゴシック" charset="0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energy radiated up from the surface can be absorbed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by these molecules, but not very well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5619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0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5604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5617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18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07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5615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16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8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5613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14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09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0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1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5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>
                <a:latin typeface="Comic Sans MS" charset="0"/>
                <a:ea typeface="ＭＳ Ｐゴシック" charset="0"/>
                <a:cs typeface="ＭＳ Ｐゴシック" charset="0"/>
              </a:rPr>
              <a:t>Dancing Molecules and Heat Rays!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Carbon dioxide (CO</a:t>
            </a:r>
            <a:r>
              <a:rPr lang="en-US" baseline="-20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) and water vapor (H</a:t>
            </a:r>
            <a:r>
              <a:rPr lang="en-US" baseline="-20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O) are different!</a:t>
            </a:r>
            <a: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/>
            </a:r>
            <a:b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</a:br>
            <a:endParaRPr lang="en-US">
              <a:latin typeface="ＭＳ Ｐゴシック" charset="0"/>
              <a:ea typeface="ＭＳ Ｐゴシック" charset="0"/>
              <a:cs typeface="ＭＳ Ｐゴシック" charset="0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They have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many more ways to vibrate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and rotate, so they are very good at absorbing and emitting infrared (heat) radiation</a:t>
            </a:r>
          </a:p>
        </p:txBody>
      </p:sp>
      <p:sp>
        <p:nvSpPr>
          <p:cNvPr id="26628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6629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6657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58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6630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6655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56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6653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54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6651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52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6633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6649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50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6634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6647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6648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6635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6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7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8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9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0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1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2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3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4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5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6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latin typeface="Comic Sans MS" charset="0"/>
                <a:ea typeface="ＭＳ Ｐゴシック" charset="0"/>
                <a:cs typeface="ＭＳ Ｐゴシック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24/7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pic>
        <p:nvPicPr>
          <p:cNvPr id="307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81088"/>
            <a:ext cx="5080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855663" y="1708150"/>
            <a:ext cx="958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>
                <a:solidFill>
                  <a:srgbClr val="FF0000"/>
                </a:solidFill>
                <a:cs typeface="Times New Roman" charset="0"/>
                <a:sym typeface="Times New Roman" charset="0"/>
              </a:rPr>
              <a:t>4 Watts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9563" y="1416050"/>
            <a:ext cx="3857625" cy="4552950"/>
            <a:chOff x="0" y="0"/>
            <a:chExt cx="3456" cy="4079"/>
          </a:xfrm>
        </p:grpSpPr>
        <p:pic>
          <p:nvPicPr>
            <p:cNvPr id="30730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" y="0"/>
              <a:ext cx="2559" cy="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Rectangle 7"/>
            <p:cNvSpPr>
              <a:spLocks/>
            </p:cNvSpPr>
            <p:nvPr/>
          </p:nvSpPr>
          <p:spPr bwMode="auto">
            <a:xfrm>
              <a:off x="0" y="3719"/>
              <a:ext cx="3456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39688" eaLnBrk="0" hangingPunct="0"/>
              <a:r>
                <a:rPr lang="en-US" b="1" i="1">
                  <a:solidFill>
                    <a:srgbClr val="2D2DB9"/>
                  </a:solidFill>
                  <a:cs typeface="Times New Roman" charset="0"/>
                  <a:sym typeface="Times New Roman" charset="0"/>
                </a:rPr>
                <a:t>John Tyndall, January 1863</a:t>
              </a:r>
            </a:p>
          </p:txBody>
        </p:sp>
      </p:grpSp>
      <p:pic>
        <p:nvPicPr>
          <p:cNvPr id="3072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638"/>
            <a:ext cx="51244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7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036638"/>
            <a:ext cx="2952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8" name="Rectangle 10"/>
          <p:cNvSpPr>
            <a:spLocks/>
          </p:cNvSpPr>
          <p:nvPr/>
        </p:nvSpPr>
        <p:spPr bwMode="auto">
          <a:xfrm>
            <a:off x="4465638" y="3224213"/>
            <a:ext cx="51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cs typeface="Times New Roman" charset="0"/>
                <a:sym typeface="Times New Roman" charset="0"/>
              </a:rPr>
              <a:t>1 m</a:t>
            </a:r>
          </a:p>
        </p:txBody>
      </p:sp>
      <p:sp>
        <p:nvSpPr>
          <p:cNvPr id="30729" name="Rectangle 11"/>
          <p:cNvSpPr>
            <a:spLocks/>
          </p:cNvSpPr>
          <p:nvPr/>
        </p:nvSpPr>
        <p:spPr bwMode="auto">
          <a:xfrm>
            <a:off x="2428875" y="830263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>
                <a:solidFill>
                  <a:srgbClr val="FF0606"/>
                </a:solidFill>
                <a:cs typeface="Times New Roman" charset="0"/>
                <a:sym typeface="Times New Roman" charset="0"/>
              </a:rPr>
              <a:t>1 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500">
                <a:latin typeface="Comic Sans MS" charset="0"/>
                <a:ea typeface="ＭＳ Ｐゴシック" charset="0"/>
                <a:cs typeface="ＭＳ Ｐゴシック" charset="0"/>
              </a:rPr>
              <a:t>Common Myth #1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849313"/>
            <a:ext cx="8277225" cy="909637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People are worried about climate change because it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s been getting warmer lately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533400" indent="-533400">
              <a:buFontTx/>
              <a:buNone/>
            </a:pP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533400" indent="-533400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914400" lvl="1" indent="-457200">
              <a:buFont typeface="Arial" charset="0"/>
              <a:buChar char="•"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1367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R4WG1_Print_TS_Page_19"/>
          <p:cNvPicPr>
            <a:picLocks noChangeAspect="1" noChangeArrowheads="1"/>
          </p:cNvPicPr>
          <p:nvPr/>
        </p:nvPicPr>
        <p:blipFill>
          <a:blip r:embed="rId4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28511" r="24438" b="46411"/>
          <a:stretch>
            <a:fillRect/>
          </a:stretch>
        </p:blipFill>
        <p:spPr bwMode="auto">
          <a:xfrm>
            <a:off x="0" y="2101850"/>
            <a:ext cx="55403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34963" y="1827213"/>
            <a:ext cx="5208587" cy="3646487"/>
            <a:chOff x="334654" y="1827656"/>
            <a:chExt cx="5208594" cy="3646731"/>
          </a:xfrm>
        </p:grpSpPr>
        <p:cxnSp>
          <p:nvCxnSpPr>
            <p:cNvPr id="31751" name="Straight Connector 6"/>
            <p:cNvCxnSpPr>
              <a:cxnSpLocks noChangeShapeType="1"/>
            </p:cNvCxnSpPr>
            <p:nvPr/>
          </p:nvCxnSpPr>
          <p:spPr bwMode="auto">
            <a:xfrm>
              <a:off x="334654" y="1827656"/>
              <a:ext cx="4856778" cy="3646731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2" name="Straight Connector 8"/>
            <p:cNvCxnSpPr>
              <a:cxnSpLocks noChangeShapeType="1"/>
            </p:cNvCxnSpPr>
            <p:nvPr/>
          </p:nvCxnSpPr>
          <p:spPr bwMode="auto">
            <a:xfrm flipV="1">
              <a:off x="368978" y="2153717"/>
              <a:ext cx="5174270" cy="3140479"/>
            </a:xfrm>
            <a:prstGeom prst="line">
              <a:avLst/>
            </a:prstGeom>
            <a:noFill/>
            <a:ln w="1936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1450" y="5500688"/>
            <a:ext cx="853281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b="1">
                <a:solidFill>
                  <a:srgbClr val="FF0000"/>
                </a:solidFill>
                <a:latin typeface="Comic Sans MS" charset="0"/>
              </a:rPr>
              <a:t>WRONG! </a:t>
            </a:r>
            <a:r>
              <a:rPr lang="en-US" sz="2800">
                <a:latin typeface="Comic Sans MS" charset="0"/>
              </a:rPr>
              <a:t>We</a:t>
            </a:r>
            <a:r>
              <a:rPr lang="ja-JP" altLang="en-US" sz="2800">
                <a:latin typeface="Comic Sans MS" charset="0"/>
              </a:rPr>
              <a:t>’</a:t>
            </a:r>
            <a:r>
              <a:rPr lang="en-US" altLang="ja-JP" sz="2800">
                <a:latin typeface="Comic Sans MS" charset="0"/>
              </a:rPr>
              <a:t>re concerned because we know that when we add energy to things, they warm up</a:t>
            </a:r>
          </a:p>
          <a:p>
            <a:pPr eaLnBrk="1" hangingPunct="1">
              <a:spcBef>
                <a:spcPct val="30000"/>
              </a:spcBef>
            </a:pPr>
            <a:endParaRPr lang="en-US" sz="2800">
              <a:latin typeface="Comic Sans MS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sz="2800">
                <a:latin typeface="Comic Sans MS" charset="0"/>
              </a:rPr>
              <a:t> 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endParaRPr lang="en-US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6825</TotalTime>
  <Words>605</Words>
  <Application>Microsoft Macintosh PowerPoint</Application>
  <PresentationFormat>On-screen Show (4:3)</PresentationFormat>
  <Paragraphs>120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New Presentation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How much warmer?</vt:lpstr>
      <vt:lpstr>Where is it 10°F Warmer</vt:lpstr>
      <vt:lpstr>A Region On the Edge</vt:lpstr>
      <vt:lpstr>Ski Industry</vt:lpstr>
      <vt:lpstr>PowerPoint Presentation</vt:lpstr>
      <vt:lpstr>Insect Pests</vt:lpstr>
      <vt:lpstr>Wildfire</vt:lpstr>
      <vt:lpstr>Western US Wildfires</vt:lpstr>
      <vt:lpstr>PowerPoint Presentation</vt:lpstr>
      <vt:lpstr>We Know for Sure</vt:lpstr>
      <vt:lpstr>What We’re  Not So Sure About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88</cp:revision>
  <dcterms:created xsi:type="dcterms:W3CDTF">2011-10-17T13:51:32Z</dcterms:created>
  <dcterms:modified xsi:type="dcterms:W3CDTF">2013-01-15T21:14:02Z</dcterms:modified>
</cp:coreProperties>
</file>